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9" autoAdjust="0"/>
    <p:restoredTop sz="94660"/>
  </p:normalViewPr>
  <p:slideViewPr>
    <p:cSldViewPr snapToGrid="0">
      <p:cViewPr varScale="1">
        <p:scale>
          <a:sx n="98" d="100"/>
          <a:sy n="98" d="100"/>
        </p:scale>
        <p:origin x="90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CFA20F-E125-853E-6E3A-635031D816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769C76A-4D53-57FA-AE95-928133C83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457BB44-DDA8-78D9-7E05-81C3D8678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3C55530-A83F-DA46-B338-60BC52970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BEDCB6B-76E9-A850-A458-12D39748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7067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02D928-9741-4CA1-CD69-EE6679AF6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5739A08-3C14-06B3-96E5-504E929FA0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2A1163-C5B8-FAF9-F8F7-4B216E16A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A17477-AB69-D488-F7C9-5CF9022CD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E390986-B3C5-4AA3-AD8B-34F73976A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7652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3A40243-5939-0AEC-A274-97E18489F2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3EFC715-37E9-DE38-A96A-D0F766A0A5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993A2D-9BFA-541A-7AEE-52AE63F38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FD0BE0B-720E-B182-ACEB-9634C55C1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E621BA7-60F0-9B9B-FF7F-A6B070CEF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5485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971E34-829A-67C9-78EC-650C6A7CC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2316F3-9A81-6D6B-089E-C5FCCFEBF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0C91F2C-2AA2-63A4-356C-D09111647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65602F6-48B4-2A13-1E30-AD5DBFCBD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50E1AC-7328-A880-26BD-941CF51D8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4797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503667-083E-41E0-DFDD-153B2DF91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98CF5E-D56B-C005-692D-836D8BFAA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B1E32C-5D4D-7652-5D0D-493C618A2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9203092-8D00-AC27-748A-E43DF6DC4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9C8E4A7-67F8-992C-9ECB-44E674BED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9484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828985-843F-0FAE-68F6-086C725F4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66A452B-328D-2F29-31B2-B7E4085794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D9A4578-CDA4-7442-FCBE-D724556000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E9C11C6-018B-081F-AAAD-8DDDE5D0A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BC8E8B6-5232-69B0-B5D9-2F515D46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3A0D9AF-7358-5809-5E0D-27AAAFEFD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6047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91D2CE-BF11-0E05-673E-CE7549EAF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AEC100C-C362-8430-041C-3C898A7E3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360A202-B4CB-6FA9-EC4D-EE3053D9EF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532370F-9E4D-CC82-49CE-2AD625075F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092BD08-5D00-8942-4C89-2D8A57E7BC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03EEC18-23D8-708D-161E-2FFFAE0A9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3713B0C-4EE6-81E9-F5F9-7487BA2DD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52138C1-74E6-B290-7B2D-8BA945999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4160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8DFDFFE-C699-492B-EADF-7915B8C56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598DF2B-108A-815A-DFB2-320C75052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A9F39F9-26CD-4D43-8F44-39E1D0F6E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4C36C12-78B8-1AA4-D88A-3A84EA075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580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2A02E4A-3B21-E6E1-A2D5-915AF776C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14E634E-5A27-6442-77B4-7DD2BE595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3CF593-53A4-1C71-3CD8-B821CB693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1584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DED781-842A-D407-1C73-E6463807A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DCDA568-401B-757A-B168-4D33D0C1F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09F9E9-4A05-31CB-BEBD-0E93A15A6F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B4C7EA3-0574-9B41-60A6-94A58095A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66BF58C-FE32-2316-D212-E0A3759CF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88CE1F2-4A4F-8002-BD21-02C2056D0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6633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2ED337-517C-4EF5-808D-5960B470C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3B0523D-3A38-D223-6862-2373642CD3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4E8D9E9-D327-88B6-32C3-A37155F44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D5BB709-6E15-EBF9-59D9-0CB604D47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CD9B4A6-ABC2-FFEB-22D3-82832D8FE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9096F06-16A8-1C87-423A-CA1643BE3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9687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F3839D9-056E-BA29-F22E-9B8CC9665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DD011D2-84D4-B046-7D29-F6753C8F6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A6E90D-9834-7045-9A34-51531BCAC6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55FB8-E866-4CDD-BF4B-7930C039C486}" type="datetimeFigureOut">
              <a:rPr kumimoji="1" lang="ja-JP" altLang="en-US" smtClean="0"/>
              <a:t>2022/12/1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9767CE8-86E9-A2AA-EE6C-56947F823A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DE2A74-5F5E-3EA0-B845-1E5D64E88D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B4A2A-27F4-48DE-839C-312D765A67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656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9D6A62F5-D714-116D-8AEC-DF3088D06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25133"/>
            <a:ext cx="12191999" cy="8707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28800E7-10CF-2AE9-2FE5-23E774398D1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8F202633-09C5-D81F-464A-E310E3179B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AFAC803-39F2-91C1-AFE7-ACEF11604F63}"/>
              </a:ext>
            </a:extLst>
          </p:cNvPr>
          <p:cNvSpPr txBox="1"/>
          <p:nvPr/>
        </p:nvSpPr>
        <p:spPr>
          <a:xfrm>
            <a:off x="2018191" y="441303"/>
            <a:ext cx="784370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4000" b="1" dirty="0">
                <a:solidFill>
                  <a:srgbClr val="00B0F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LED</a:t>
            </a:r>
            <a:r>
              <a:rPr kumimoji="1" lang="ja-JP" altLang="en-US" sz="4000" b="1" dirty="0">
                <a:solidFill>
                  <a:srgbClr val="00B0F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クリスマスツリー組立説明書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7B8A386-D8E1-7180-02FD-C2468ED6D9E9}"/>
              </a:ext>
            </a:extLst>
          </p:cNvPr>
          <p:cNvSpPr txBox="1"/>
          <p:nvPr/>
        </p:nvSpPr>
        <p:spPr>
          <a:xfrm>
            <a:off x="7791846" y="6499084"/>
            <a:ext cx="4086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合同会社ネクストステップ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C861991-68E6-E752-34BF-AEA56FE2306B}"/>
              </a:ext>
            </a:extLst>
          </p:cNvPr>
          <p:cNvSpPr txBox="1"/>
          <p:nvPr/>
        </p:nvSpPr>
        <p:spPr>
          <a:xfrm>
            <a:off x="7791846" y="6960749"/>
            <a:ext cx="4086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16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第</a:t>
            </a:r>
            <a:r>
              <a:rPr kumimoji="1" lang="en-US" altLang="ja-JP" sz="16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1</a:t>
            </a:r>
            <a:r>
              <a:rPr kumimoji="1" lang="ja-JP" altLang="en-US" sz="16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版 </a:t>
            </a:r>
            <a:r>
              <a:rPr kumimoji="1" lang="en-US" altLang="ja-JP" sz="16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20</a:t>
            </a:r>
            <a:r>
              <a:rPr lang="en-US" altLang="ja-JP" sz="16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22</a:t>
            </a:r>
            <a:r>
              <a:rPr lang="ja-JP" altLang="en-US" sz="16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年</a:t>
            </a:r>
            <a:r>
              <a:rPr lang="en-US" altLang="ja-JP" sz="16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12</a:t>
            </a:r>
            <a:r>
              <a:rPr lang="ja-JP" altLang="en-US" sz="16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月</a:t>
            </a:r>
            <a:r>
              <a:rPr lang="en-US" altLang="ja-JP" sz="16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1</a:t>
            </a:r>
            <a:r>
              <a:rPr lang="ja-JP" altLang="en-US" sz="16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日</a:t>
            </a:r>
            <a:endParaRPr kumimoji="1" lang="ja-JP" altLang="en-US" sz="1600" b="1" dirty="0">
              <a:solidFill>
                <a:schemeClr val="bg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0" name="図 9" descr="ステージでパフォーマンスをしている人達&#10;&#10;自動的に生成された説明">
            <a:extLst>
              <a:ext uri="{FF2B5EF4-FFF2-40B4-BE49-F238E27FC236}">
                <a16:creationId xmlns:a16="http://schemas.microsoft.com/office/drawing/2014/main" id="{89F34462-31ED-9C38-CD7C-A747404651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963" y="1362980"/>
            <a:ext cx="2656161" cy="515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25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C1CE888-5D10-AF57-8436-7697C3D83837}"/>
              </a:ext>
            </a:extLst>
          </p:cNvPr>
          <p:cNvSpPr txBox="1"/>
          <p:nvPr/>
        </p:nvSpPr>
        <p:spPr>
          <a:xfrm>
            <a:off x="929900" y="326012"/>
            <a:ext cx="3012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部品表</a:t>
            </a:r>
          </a:p>
        </p:txBody>
      </p:sp>
      <p:graphicFrame>
        <p:nvGraphicFramePr>
          <p:cNvPr id="2" name="表 1">
            <a:extLst>
              <a:ext uri="{FF2B5EF4-FFF2-40B4-BE49-F238E27FC236}">
                <a16:creationId xmlns:a16="http://schemas.microsoft.com/office/drawing/2014/main" id="{19E522FF-BE33-F785-D777-8AD3DFFDFB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001547"/>
              </p:ext>
            </p:extLst>
          </p:nvPr>
        </p:nvGraphicFramePr>
        <p:xfrm>
          <a:off x="1038226" y="787677"/>
          <a:ext cx="7848599" cy="5584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91108">
                  <a:extLst>
                    <a:ext uri="{9D8B030D-6E8A-4147-A177-3AD203B41FA5}">
                      <a16:colId xmlns:a16="http://schemas.microsoft.com/office/drawing/2014/main" val="3712240412"/>
                    </a:ext>
                  </a:extLst>
                </a:gridCol>
                <a:gridCol w="1223265">
                  <a:extLst>
                    <a:ext uri="{9D8B030D-6E8A-4147-A177-3AD203B41FA5}">
                      <a16:colId xmlns:a16="http://schemas.microsoft.com/office/drawing/2014/main" val="2658110690"/>
                    </a:ext>
                  </a:extLst>
                </a:gridCol>
                <a:gridCol w="1510609">
                  <a:extLst>
                    <a:ext uri="{9D8B030D-6E8A-4147-A177-3AD203B41FA5}">
                      <a16:colId xmlns:a16="http://schemas.microsoft.com/office/drawing/2014/main" val="794868373"/>
                    </a:ext>
                  </a:extLst>
                </a:gridCol>
                <a:gridCol w="591108">
                  <a:extLst>
                    <a:ext uri="{9D8B030D-6E8A-4147-A177-3AD203B41FA5}">
                      <a16:colId xmlns:a16="http://schemas.microsoft.com/office/drawing/2014/main" val="4147246471"/>
                    </a:ext>
                  </a:extLst>
                </a:gridCol>
                <a:gridCol w="3932509">
                  <a:extLst>
                    <a:ext uri="{9D8B030D-6E8A-4147-A177-3AD203B41FA5}">
                      <a16:colId xmlns:a16="http://schemas.microsoft.com/office/drawing/2014/main" val="1553304041"/>
                    </a:ext>
                  </a:extLst>
                </a:gridCol>
              </a:tblGrid>
              <a:tr h="186152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altLang="ja-JP" sz="700" u="none" strike="noStrike">
                          <a:effectLst/>
                        </a:rPr>
                        <a:t>LED</a:t>
                      </a:r>
                      <a:r>
                        <a:rPr lang="ja-JP" altLang="en-US" sz="700" u="none" strike="noStrike">
                          <a:effectLst/>
                        </a:rPr>
                        <a:t>クリスマスツリー </a:t>
                      </a:r>
                      <a:r>
                        <a:rPr lang="en-US" altLang="ja-JP" sz="700" u="none" strike="noStrike">
                          <a:effectLst/>
                        </a:rPr>
                        <a:t>DIY </a:t>
                      </a:r>
                      <a:r>
                        <a:rPr lang="ja-JP" altLang="en-US" sz="700" u="none" strike="noStrike">
                          <a:effectLst/>
                        </a:rPr>
                        <a:t>キット </a:t>
                      </a:r>
                      <a:r>
                        <a:rPr lang="en-US" altLang="ja-JP" sz="700" u="none" strike="noStrike">
                          <a:effectLst/>
                        </a:rPr>
                        <a:t>A</a:t>
                      </a:r>
                      <a:r>
                        <a:rPr lang="ja-JP" altLang="en-US" sz="700" u="none" strike="noStrike">
                          <a:effectLst/>
                        </a:rPr>
                        <a:t>基板 部品表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2234237248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取付順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部品番号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品名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数量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備考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1547931610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R2, R4, R6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抵抗 </a:t>
                      </a:r>
                      <a:r>
                        <a:rPr lang="en-US" altLang="ja-JP" sz="700" u="none" strike="noStrike">
                          <a:effectLst/>
                        </a:rPr>
                        <a:t>100</a:t>
                      </a:r>
                      <a:r>
                        <a:rPr lang="el-GR" sz="700" u="none" strike="noStrike">
                          <a:effectLst/>
                        </a:rPr>
                        <a:t>Ω</a:t>
                      </a:r>
                      <a:endParaRPr lang="el-GR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茶 黒 茶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1052251691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2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R1, R3, R5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抵抗 </a:t>
                      </a:r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r>
                        <a:rPr lang="en-US" sz="700" u="none" strike="noStrike">
                          <a:effectLst/>
                        </a:rPr>
                        <a:t>k</a:t>
                      </a:r>
                      <a:r>
                        <a:rPr lang="el-GR" sz="700" u="none" strike="noStrike">
                          <a:effectLst/>
                        </a:rPr>
                        <a:t>Ω</a:t>
                      </a:r>
                      <a:endParaRPr lang="el-GR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茶 黒 赤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872062098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R7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抵抗 </a:t>
                      </a:r>
                      <a:r>
                        <a:rPr lang="en-US" altLang="ja-JP" sz="700" u="none" strike="noStrike">
                          <a:effectLst/>
                        </a:rPr>
                        <a:t>330</a:t>
                      </a:r>
                      <a:r>
                        <a:rPr lang="el-GR" sz="700" u="none" strike="noStrike">
                          <a:effectLst/>
                        </a:rPr>
                        <a:t>Ω</a:t>
                      </a:r>
                      <a:endParaRPr lang="el-GR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橙 橙 茶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1776130471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4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LED1 ～ LED18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LED 3mm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18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極性あり　足が長い方が ＋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1166968703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TR1, TR2, TR3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トランジスタ </a:t>
                      </a:r>
                      <a:r>
                        <a:rPr lang="en-US" altLang="ja-JP" sz="700" u="none" strike="noStrike">
                          <a:effectLst/>
                        </a:rPr>
                        <a:t>2SC1815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極性あり　基板の印刷に合わせる、</a:t>
                      </a:r>
                      <a:r>
                        <a:rPr lang="en-US" altLang="ja-JP" sz="700" u="none" strike="noStrike">
                          <a:effectLst/>
                        </a:rPr>
                        <a:t>TR2</a:t>
                      </a:r>
                      <a:r>
                        <a:rPr lang="ja-JP" altLang="en-US" sz="700" u="none" strike="noStrike">
                          <a:effectLst/>
                        </a:rPr>
                        <a:t>は横に曲げる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1861481328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6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C1, C2, C3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電界コンデンサ </a:t>
                      </a:r>
                      <a:r>
                        <a:rPr lang="en-US" altLang="ja-JP" sz="700" u="none" strike="noStrike">
                          <a:effectLst/>
                        </a:rPr>
                        <a:t>47uF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極性あり　足が長い方が ＋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3430323470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7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LED19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LED 5mm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極性あり　足が長い方が ＋、</a:t>
                      </a:r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r>
                        <a:rPr lang="ja-JP" altLang="en-US" sz="700" u="none" strike="noStrike">
                          <a:effectLst/>
                        </a:rPr>
                        <a:t>枚の基板を組み合わせた後に付ける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2057916338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基板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2640603027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1292272141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4238269336"/>
                  </a:ext>
                </a:extLst>
              </a:tr>
              <a:tr h="186152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altLang="ja-JP" sz="700" u="none" strike="noStrike">
                          <a:effectLst/>
                        </a:rPr>
                        <a:t>LED</a:t>
                      </a:r>
                      <a:r>
                        <a:rPr lang="ja-JP" altLang="en-US" sz="700" u="none" strike="noStrike">
                          <a:effectLst/>
                        </a:rPr>
                        <a:t>クリスマスツリー </a:t>
                      </a:r>
                      <a:r>
                        <a:rPr lang="en-US" altLang="ja-JP" sz="700" u="none" strike="noStrike">
                          <a:effectLst/>
                        </a:rPr>
                        <a:t>DIY </a:t>
                      </a:r>
                      <a:r>
                        <a:rPr lang="ja-JP" altLang="en-US" sz="700" u="none" strike="noStrike">
                          <a:effectLst/>
                        </a:rPr>
                        <a:t>キット </a:t>
                      </a:r>
                      <a:r>
                        <a:rPr lang="en-US" altLang="ja-JP" sz="700" u="none" strike="noStrike">
                          <a:effectLst/>
                        </a:rPr>
                        <a:t>B</a:t>
                      </a:r>
                      <a:r>
                        <a:rPr lang="ja-JP" altLang="en-US" sz="700" u="none" strike="noStrike">
                          <a:effectLst/>
                        </a:rPr>
                        <a:t>基板 部品表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4020607644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取付順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部品番号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品名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数量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備考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4094935592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R2, R4, R6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抵抗 </a:t>
                      </a:r>
                      <a:r>
                        <a:rPr lang="en-US" altLang="ja-JP" sz="700" u="none" strike="noStrike">
                          <a:effectLst/>
                        </a:rPr>
                        <a:t>100</a:t>
                      </a:r>
                      <a:r>
                        <a:rPr lang="el-GR" sz="700" u="none" strike="noStrike">
                          <a:effectLst/>
                        </a:rPr>
                        <a:t>Ω</a:t>
                      </a:r>
                      <a:endParaRPr lang="el-GR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茶 黒 茶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1175175892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2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R1, R3, R5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抵抗 </a:t>
                      </a:r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r>
                        <a:rPr lang="en-US" sz="700" u="none" strike="noStrike">
                          <a:effectLst/>
                        </a:rPr>
                        <a:t>k</a:t>
                      </a:r>
                      <a:r>
                        <a:rPr lang="el-GR" sz="700" u="none" strike="noStrike">
                          <a:effectLst/>
                        </a:rPr>
                        <a:t>Ω</a:t>
                      </a:r>
                      <a:endParaRPr lang="el-GR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茶 黒 赤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1431630761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LED1 ～ LED18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LED 3mm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極性あり　足が長い方が ＋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3597504307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4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TR1, TR2, TR3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トランジスタ </a:t>
                      </a:r>
                      <a:r>
                        <a:rPr lang="en-US" altLang="ja-JP" sz="700" u="none" strike="noStrike">
                          <a:effectLst/>
                        </a:rPr>
                        <a:t>2SC1815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極性あり　基板の印刷に合わせる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1545304097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C1, C2, C3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電界コンデンサ </a:t>
                      </a:r>
                      <a:r>
                        <a:rPr lang="en-US" altLang="ja-JP" sz="700" u="none" strike="noStrike">
                          <a:effectLst/>
                        </a:rPr>
                        <a:t>47uF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極性あり　足が長い方が ＋、そあは下に曲げる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3614630828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基板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3089861995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3322782051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2259728434"/>
                  </a:ext>
                </a:extLst>
              </a:tr>
              <a:tr h="186152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altLang="ja-JP" sz="700" u="none" strike="noStrike">
                          <a:effectLst/>
                        </a:rPr>
                        <a:t>LED</a:t>
                      </a:r>
                      <a:r>
                        <a:rPr lang="ja-JP" altLang="en-US" sz="700" u="none" strike="noStrike">
                          <a:effectLst/>
                        </a:rPr>
                        <a:t>クリスマスツリー </a:t>
                      </a:r>
                      <a:r>
                        <a:rPr lang="en-US" altLang="ja-JP" sz="700" u="none" strike="noStrike">
                          <a:effectLst/>
                        </a:rPr>
                        <a:t>DIY </a:t>
                      </a:r>
                      <a:r>
                        <a:rPr lang="ja-JP" altLang="en-US" sz="700" u="none" strike="noStrike">
                          <a:effectLst/>
                        </a:rPr>
                        <a:t>キット ベースボード 部品表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2159715057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取付順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部品番号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品名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数量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備考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361219492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マイクロ</a:t>
                      </a:r>
                      <a:r>
                        <a:rPr lang="en-US" sz="700" u="none" strike="noStrike">
                          <a:effectLst/>
                        </a:rPr>
                        <a:t>B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1974769293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2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スライド</a:t>
                      </a:r>
                      <a:r>
                        <a:rPr lang="en-US" sz="700" u="none" strike="noStrike">
                          <a:effectLst/>
                        </a:rPr>
                        <a:t>SW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314931403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3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DC</a:t>
                      </a:r>
                      <a:r>
                        <a:rPr lang="ja-JP" altLang="en-US" sz="700" u="none" strike="noStrike">
                          <a:effectLst/>
                        </a:rPr>
                        <a:t>ジャック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315474521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基板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1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1549443874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20mm</a:t>
                      </a:r>
                      <a:r>
                        <a:rPr lang="ja-JP" altLang="en-US" sz="700" u="none" strike="noStrike">
                          <a:effectLst/>
                        </a:rPr>
                        <a:t>スペーサー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4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639623287"/>
                  </a:ext>
                </a:extLst>
              </a:tr>
              <a:tr h="186152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>
                          <a:effectLst/>
                        </a:rPr>
                        <a:t>　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3mm</a:t>
                      </a:r>
                      <a:r>
                        <a:rPr lang="ja-JP" altLang="en-US" sz="700" u="none" strike="noStrike">
                          <a:effectLst/>
                        </a:rPr>
                        <a:t>ビス</a:t>
                      </a:r>
                      <a:endParaRPr lang="ja-JP" altLang="en-US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700" u="none" strike="noStrike">
                          <a:effectLst/>
                        </a:rPr>
                        <a:t>4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700" u="none" strike="noStrike" dirty="0">
                          <a:effectLst/>
                        </a:rPr>
                        <a:t>　</a:t>
                      </a:r>
                      <a:endParaRPr lang="ja-JP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5802" marR="5802" marT="5802" marB="0" anchor="ctr"/>
                </a:tc>
                <a:extLst>
                  <a:ext uri="{0D108BD9-81ED-4DB2-BD59-A6C34878D82A}">
                    <a16:rowId xmlns:a16="http://schemas.microsoft.com/office/drawing/2014/main" val="4125379331"/>
                  </a:ext>
                </a:extLst>
              </a:tr>
            </a:tbl>
          </a:graphicData>
        </a:graphic>
      </p:graphicFrame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78BAB52-D950-E179-053C-8C1D4036C7F4}"/>
              </a:ext>
            </a:extLst>
          </p:cNvPr>
          <p:cNvSpPr txBox="1"/>
          <p:nvPr/>
        </p:nvSpPr>
        <p:spPr>
          <a:xfrm>
            <a:off x="8995151" y="787678"/>
            <a:ext cx="3044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組み立てを始める前に</a:t>
            </a:r>
            <a:b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部品が揃っているか確認します</a:t>
            </a:r>
          </a:p>
        </p:txBody>
      </p:sp>
    </p:spTree>
    <p:extLst>
      <p:ext uri="{BB962C8B-B14F-4D97-AF65-F5344CB8AC3E}">
        <p14:creationId xmlns:p14="http://schemas.microsoft.com/office/powerpoint/2010/main" val="4160874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6921CBF-F57E-33D7-9F41-87FCF4F72C08}"/>
              </a:ext>
            </a:extLst>
          </p:cNvPr>
          <p:cNvSpPr txBox="1"/>
          <p:nvPr/>
        </p:nvSpPr>
        <p:spPr>
          <a:xfrm>
            <a:off x="929900" y="326013"/>
            <a:ext cx="3012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A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基板回路図</a:t>
            </a:r>
          </a:p>
        </p:txBody>
      </p:sp>
      <p:pic>
        <p:nvPicPr>
          <p:cNvPr id="3" name="図 2" descr="ダイアグラム&#10;&#10;自動的に生成された説明">
            <a:extLst>
              <a:ext uri="{FF2B5EF4-FFF2-40B4-BE49-F238E27FC236}">
                <a16:creationId xmlns:a16="http://schemas.microsoft.com/office/drawing/2014/main" id="{44DF2158-EEFC-912B-C7A3-7D9E239A0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417" y="1006040"/>
            <a:ext cx="6674568" cy="4845919"/>
          </a:xfrm>
          <a:prstGeom prst="rect">
            <a:avLst/>
          </a:prstGeom>
        </p:spPr>
      </p:pic>
      <p:pic>
        <p:nvPicPr>
          <p:cNvPr id="8" name="図 7" descr="マップ&#10;&#10;自動的に生成された説明">
            <a:extLst>
              <a:ext uri="{FF2B5EF4-FFF2-40B4-BE49-F238E27FC236}">
                <a16:creationId xmlns:a16="http://schemas.microsoft.com/office/drawing/2014/main" id="{6DE51BA6-B713-56D1-B898-BC683F278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6508" y="1006040"/>
            <a:ext cx="2790075" cy="484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871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6921CBF-F57E-33D7-9F41-87FCF4F72C08}"/>
              </a:ext>
            </a:extLst>
          </p:cNvPr>
          <p:cNvSpPr txBox="1"/>
          <p:nvPr/>
        </p:nvSpPr>
        <p:spPr>
          <a:xfrm>
            <a:off x="929900" y="326013"/>
            <a:ext cx="3012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B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基板回路図</a:t>
            </a:r>
          </a:p>
        </p:txBody>
      </p:sp>
      <p:pic>
        <p:nvPicPr>
          <p:cNvPr id="3" name="図 2" descr="ダイアグラム&#10;&#10;自動的に生成された説明">
            <a:extLst>
              <a:ext uri="{FF2B5EF4-FFF2-40B4-BE49-F238E27FC236}">
                <a16:creationId xmlns:a16="http://schemas.microsoft.com/office/drawing/2014/main" id="{18397D13-CC7D-4B5E-5BB7-B11A0786F3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84" y="1006040"/>
            <a:ext cx="6674568" cy="4845919"/>
          </a:xfrm>
          <a:prstGeom prst="rect">
            <a:avLst/>
          </a:prstGeom>
        </p:spPr>
      </p:pic>
      <p:pic>
        <p:nvPicPr>
          <p:cNvPr id="5" name="図 4" descr="マップ&#10;&#10;自動的に生成された説明">
            <a:extLst>
              <a:ext uri="{FF2B5EF4-FFF2-40B4-BE49-F238E27FC236}">
                <a16:creationId xmlns:a16="http://schemas.microsoft.com/office/drawing/2014/main" id="{EBE50F21-E67A-FF6E-C05E-63A5344360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3349" y="1007000"/>
            <a:ext cx="2858067" cy="4844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684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6921CBF-F57E-33D7-9F41-87FCF4F72C08}"/>
              </a:ext>
            </a:extLst>
          </p:cNvPr>
          <p:cNvSpPr txBox="1"/>
          <p:nvPr/>
        </p:nvSpPr>
        <p:spPr>
          <a:xfrm>
            <a:off x="929900" y="326013"/>
            <a:ext cx="3012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ベース基板回路図</a:t>
            </a:r>
          </a:p>
        </p:txBody>
      </p:sp>
      <p:pic>
        <p:nvPicPr>
          <p:cNvPr id="3" name="図 2" descr="ダイアグラム, 概略図&#10;&#10;自動的に生成された説明">
            <a:extLst>
              <a:ext uri="{FF2B5EF4-FFF2-40B4-BE49-F238E27FC236}">
                <a16:creationId xmlns:a16="http://schemas.microsoft.com/office/drawing/2014/main" id="{E668290C-BBA5-2ACD-04C7-87B4D12BFB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84" y="1006040"/>
            <a:ext cx="6674568" cy="4845919"/>
          </a:xfrm>
          <a:prstGeom prst="rect">
            <a:avLst/>
          </a:prstGeom>
        </p:spPr>
      </p:pic>
      <p:pic>
        <p:nvPicPr>
          <p:cNvPr id="5" name="図 4" descr="回路, 電子機器 が含まれている画像&#10;&#10;自動的に生成された説明">
            <a:extLst>
              <a:ext uri="{FF2B5EF4-FFF2-40B4-BE49-F238E27FC236}">
                <a16:creationId xmlns:a16="http://schemas.microsoft.com/office/drawing/2014/main" id="{FC32486C-8DDC-F265-394F-F4F52DDBE8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591" y="1006040"/>
            <a:ext cx="2869747" cy="285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856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6921CBF-F57E-33D7-9F41-87FCF4F72C08}"/>
              </a:ext>
            </a:extLst>
          </p:cNvPr>
          <p:cNvSpPr txBox="1"/>
          <p:nvPr/>
        </p:nvSpPr>
        <p:spPr>
          <a:xfrm>
            <a:off x="929900" y="326013"/>
            <a:ext cx="3700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A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基板・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B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基板の組み立て</a:t>
            </a:r>
          </a:p>
        </p:txBody>
      </p:sp>
    </p:spTree>
    <p:extLst>
      <p:ext uri="{BB962C8B-B14F-4D97-AF65-F5344CB8AC3E}">
        <p14:creationId xmlns:p14="http://schemas.microsoft.com/office/powerpoint/2010/main" val="1005572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6921CBF-F57E-33D7-9F41-87FCF4F72C08}"/>
              </a:ext>
            </a:extLst>
          </p:cNvPr>
          <p:cNvSpPr txBox="1"/>
          <p:nvPr/>
        </p:nvSpPr>
        <p:spPr>
          <a:xfrm>
            <a:off x="929900" y="326013"/>
            <a:ext cx="3700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ベース基板の組み立て</a:t>
            </a:r>
          </a:p>
        </p:txBody>
      </p:sp>
    </p:spTree>
    <p:extLst>
      <p:ext uri="{BB962C8B-B14F-4D97-AF65-F5344CB8AC3E}">
        <p14:creationId xmlns:p14="http://schemas.microsoft.com/office/powerpoint/2010/main" val="3863865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G-0858">
            <a:hlinkClick r:id="" action="ppaction://media"/>
            <a:extLst>
              <a:ext uri="{FF2B5EF4-FFF2-40B4-BE49-F238E27FC236}">
                <a16:creationId xmlns:a16="http://schemas.microsoft.com/office/drawing/2014/main" id="{BFD303EC-A506-A3CC-9DC7-7C642BF509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46651" y="697207"/>
            <a:ext cx="3259599" cy="5794844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B8B8498-A488-40AF-99EB-F622ED9AD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F033D07-FE42-4E5C-A00A-FFE1D42C0F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6921CBF-F57E-33D7-9F41-87FCF4F72C08}"/>
              </a:ext>
            </a:extLst>
          </p:cNvPr>
          <p:cNvSpPr txBox="1"/>
          <p:nvPr/>
        </p:nvSpPr>
        <p:spPr>
          <a:xfrm>
            <a:off x="804672" y="877824"/>
            <a:ext cx="5294376" cy="30723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ja-JP" alt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完成した</a:t>
            </a:r>
            <a:r>
              <a:rPr kumimoji="1" lang="en-US" altLang="ja-JP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LED</a:t>
            </a:r>
            <a:r>
              <a:rPr kumimoji="1" lang="ja-JP" alt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クリスマスツリー</a:t>
            </a:r>
          </a:p>
        </p:txBody>
      </p:sp>
    </p:spTree>
    <p:extLst>
      <p:ext uri="{BB962C8B-B14F-4D97-AF65-F5344CB8AC3E}">
        <p14:creationId xmlns:p14="http://schemas.microsoft.com/office/powerpoint/2010/main" val="341735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329</Words>
  <Application>Microsoft Office PowerPoint</Application>
  <PresentationFormat>ワイド画面</PresentationFormat>
  <Paragraphs>126</Paragraphs>
  <Slides>8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4" baseType="lpstr">
      <vt:lpstr>メイリオ</vt:lpstr>
      <vt:lpstr>游ゴシック</vt:lpstr>
      <vt:lpstr>游ゴシック Light</vt:lpstr>
      <vt:lpstr>Arial</vt:lpstr>
      <vt:lpstr>Calibri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上野 和昭</dc:creator>
  <cp:lastModifiedBy>上野 和昭</cp:lastModifiedBy>
  <cp:revision>7</cp:revision>
  <dcterms:created xsi:type="dcterms:W3CDTF">2022-10-22T07:42:54Z</dcterms:created>
  <dcterms:modified xsi:type="dcterms:W3CDTF">2022-12-01T01:58:31Z</dcterms:modified>
</cp:coreProperties>
</file>

<file path=docProps/thumbnail.jpeg>
</file>